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60" r:id="rId3"/>
  </p:sldMasterIdLst>
  <p:sldIdLst>
    <p:sldId id="256" r:id="rId4"/>
    <p:sldId id="257" r:id="rId5"/>
    <p:sldId id="258" r:id="rId6"/>
    <p:sldId id="259" r:id="rId7"/>
    <p:sldId id="261" r:id="rId8"/>
    <p:sldId id="260" r:id="rId9"/>
    <p:sldId id="262" r:id="rId10"/>
    <p:sldId id="264" r:id="rId11"/>
    <p:sldId id="263" r:id="rId1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800E"/>
    <a:srgbClr val="1A32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605" autoAdjust="0"/>
  </p:normalViewPr>
  <p:slideViewPr>
    <p:cSldViewPr>
      <p:cViewPr>
        <p:scale>
          <a:sx n="50" d="100"/>
          <a:sy n="50" d="100"/>
        </p:scale>
        <p:origin x="-1176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D785E-02A9-4BFD-B364-ED3CA2520B43}" type="datetimeFigureOut">
              <a:rPr lang="de-DE" smtClean="0"/>
              <a:t>10.05.2012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9FAD-1715-4E77-B7AF-48A349A5E6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941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299" y="0"/>
            <a:ext cx="9143701" cy="1484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92" t="3354" r="13629" b="7608"/>
          <a:stretch/>
        </p:blipFill>
        <p:spPr bwMode="auto">
          <a:xfrm>
            <a:off x="6397577" y="116632"/>
            <a:ext cx="2746423" cy="1245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" y="0"/>
            <a:ext cx="1516885" cy="1245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Gerade Verbindung 8"/>
          <p:cNvCxnSpPr/>
          <p:nvPr userDrawn="1"/>
        </p:nvCxnSpPr>
        <p:spPr>
          <a:xfrm>
            <a:off x="0" y="1240492"/>
            <a:ext cx="5508104" cy="0"/>
          </a:xfrm>
          <a:prstGeom prst="line">
            <a:avLst/>
          </a:prstGeom>
          <a:ln w="15875">
            <a:solidFill>
              <a:srgbClr val="F180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0" t="70898" r="12227" b="7607"/>
          <a:stretch/>
        </p:blipFill>
        <p:spPr bwMode="auto">
          <a:xfrm flipH="1">
            <a:off x="-6819" y="6557309"/>
            <a:ext cx="9144003" cy="300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079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D785E-02A9-4BFD-B364-ED3CA2520B43}" type="datetimeFigureOut">
              <a:rPr lang="de-DE" smtClean="0"/>
              <a:t>10.05.2012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C9FAD-1715-4E77-B7AF-48A349A5E610}" type="slidenum">
              <a:rPr lang="de-DE" smtClean="0"/>
              <a:t>‹Nr.›</a:t>
            </a:fld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0" t="3354" r="12227" b="7608"/>
          <a:stretch/>
        </p:blipFill>
        <p:spPr bwMode="auto">
          <a:xfrm>
            <a:off x="-3" y="0"/>
            <a:ext cx="9144003" cy="1245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hteck 6"/>
          <p:cNvSpPr/>
          <p:nvPr userDrawn="1"/>
        </p:nvSpPr>
        <p:spPr>
          <a:xfrm>
            <a:off x="-888" y="1245572"/>
            <a:ext cx="9144000" cy="167204"/>
          </a:xfrm>
          <a:prstGeom prst="rect">
            <a:avLst/>
          </a:prstGeom>
          <a:solidFill>
            <a:srgbClr val="F180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4542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92" t="3354" r="13629" b="7608"/>
          <a:stretch/>
        </p:blipFill>
        <p:spPr bwMode="auto">
          <a:xfrm>
            <a:off x="6397577" y="116632"/>
            <a:ext cx="2746423" cy="1245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" y="0"/>
            <a:ext cx="1516885" cy="1245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Gerade Verbindung 2"/>
          <p:cNvCxnSpPr/>
          <p:nvPr userDrawn="1"/>
        </p:nvCxnSpPr>
        <p:spPr>
          <a:xfrm>
            <a:off x="0" y="1240492"/>
            <a:ext cx="5508104" cy="0"/>
          </a:xfrm>
          <a:prstGeom prst="line">
            <a:avLst/>
          </a:prstGeom>
          <a:ln w="15875">
            <a:solidFill>
              <a:srgbClr val="F180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0" t="70898" r="12227" b="7607"/>
          <a:stretch/>
        </p:blipFill>
        <p:spPr bwMode="auto">
          <a:xfrm>
            <a:off x="-27387" y="6557309"/>
            <a:ext cx="9144003" cy="300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786114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DD8BF-2C9B-4CBB-A62D-A37577E44922}" type="datetimeFigureOut">
              <a:rPr lang="de-DE" smtClean="0"/>
              <a:t>10.05.2012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D157D-A9FE-4CF1-9C83-7DC6641D767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9643683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mailto:info@mf-schirmbrand.d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09023" y="3157642"/>
            <a:ext cx="3732139" cy="3700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D:\Jobs\MF Schirmbrand\Bilder\Werkteile\24a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57642"/>
            <a:ext cx="2428796" cy="1872208"/>
          </a:xfrm>
          <a:prstGeom prst="rect">
            <a:avLst/>
          </a:prstGeom>
          <a:noFill/>
          <a:ln w="12700">
            <a:solidFill>
              <a:srgbClr val="F1800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Jobs\MF Schirmbrand\Bilder\Werkteile\011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599" y="3157642"/>
            <a:ext cx="2782996" cy="1872208"/>
          </a:xfrm>
          <a:prstGeom prst="rect">
            <a:avLst/>
          </a:prstGeom>
          <a:noFill/>
          <a:ln w="12700">
            <a:solidFill>
              <a:srgbClr val="F1800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Jobs\MF Schirmbrand\Bilder\Werkteile\014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3" y="3157642"/>
            <a:ext cx="2044281" cy="1872208"/>
          </a:xfrm>
          <a:prstGeom prst="rect">
            <a:avLst/>
          </a:prstGeom>
          <a:noFill/>
          <a:ln w="12700">
            <a:solidFill>
              <a:srgbClr val="F1800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482784" y="2619182"/>
            <a:ext cx="5820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rgbClr val="1A3278"/>
                </a:solidFill>
              </a:rPr>
              <a:t>ERFAHREN. VERLÄSSLICH. INNOVATIV.</a:t>
            </a:r>
            <a:endParaRPr lang="de-DE" sz="2800" b="1" dirty="0">
              <a:solidFill>
                <a:srgbClr val="1A3278"/>
              </a:solidFill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020" y="1723926"/>
            <a:ext cx="117157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595412" y="5003884"/>
            <a:ext cx="2576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1A3278"/>
                </a:solidFill>
              </a:rPr>
              <a:t>www.mf-schirmbrand.de</a:t>
            </a:r>
            <a:endParaRPr lang="de-DE" b="1" dirty="0">
              <a:solidFill>
                <a:srgbClr val="1A32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41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899592" y="744384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1A3278"/>
                </a:solidFill>
              </a:rPr>
              <a:t>IHR SPEZIALIST FÜR DIE MECHANISCHE FERTIGUNG</a:t>
            </a:r>
            <a:endParaRPr lang="de-DE" dirty="0">
              <a:solidFill>
                <a:srgbClr val="1A3278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899592" y="1628800"/>
            <a:ext cx="4824536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rgbClr val="F1800E"/>
                </a:solidFill>
              </a:rPr>
              <a:t>ERFAHREN. VERLÄSSLICH. INNOVATIV.</a:t>
            </a:r>
          </a:p>
          <a:p>
            <a:endParaRPr lang="de-DE" sz="2000" b="1" dirty="0">
              <a:solidFill>
                <a:srgbClr val="F1800E"/>
              </a:solidFill>
            </a:endParaRPr>
          </a:p>
          <a:p>
            <a:endParaRPr lang="de-DE" sz="2000" b="1" dirty="0" smtClean="0">
              <a:solidFill>
                <a:srgbClr val="F1800E"/>
              </a:solidFill>
            </a:endParaRPr>
          </a:p>
          <a:p>
            <a:endParaRPr lang="de-DE" sz="1400" dirty="0" smtClean="0"/>
          </a:p>
          <a:p>
            <a:endParaRPr lang="de-DE" sz="1400" dirty="0"/>
          </a:p>
          <a:p>
            <a:endParaRPr lang="de-DE" sz="1400" dirty="0" smtClean="0"/>
          </a:p>
          <a:p>
            <a:endParaRPr lang="de-DE" sz="1400" dirty="0"/>
          </a:p>
          <a:p>
            <a:endParaRPr lang="de-DE" sz="1400" dirty="0" smtClean="0"/>
          </a:p>
          <a:p>
            <a:endParaRPr lang="de-DE" sz="1400" dirty="0"/>
          </a:p>
          <a:p>
            <a:endParaRPr lang="de-DE" sz="1400" dirty="0" smtClean="0"/>
          </a:p>
          <a:p>
            <a:endParaRPr lang="de-DE" sz="1400" dirty="0"/>
          </a:p>
          <a:p>
            <a:endParaRPr lang="de-DE" sz="1400" dirty="0" smtClean="0"/>
          </a:p>
          <a:p>
            <a:r>
              <a:rPr lang="de-DE" sz="1400" dirty="0" smtClean="0"/>
              <a:t>Als Spezialist für hochwertige mechanische Teile entwickeln wir passgenaue Lösungen - exakt nach Ihren Anforderungen.</a:t>
            </a:r>
            <a:endParaRPr lang="de-DE" sz="1400" dirty="0"/>
          </a:p>
          <a:p>
            <a:r>
              <a:rPr lang="de-DE" sz="1400" dirty="0" smtClean="0"/>
              <a:t>Ob einzelne Prototypen oder ganze Serien, ob </a:t>
            </a:r>
            <a:r>
              <a:rPr lang="de-DE" sz="1400" b="1" dirty="0" smtClean="0"/>
              <a:t>Hightech-Fertigung</a:t>
            </a:r>
            <a:r>
              <a:rPr lang="de-DE" sz="1400" dirty="0" smtClean="0"/>
              <a:t> oder </a:t>
            </a:r>
            <a:r>
              <a:rPr lang="de-DE" sz="1400" b="1" dirty="0" smtClean="0"/>
              <a:t>traditionelles Handwerken</a:t>
            </a:r>
            <a:r>
              <a:rPr lang="de-DE" sz="1400" dirty="0" smtClean="0"/>
              <a:t> – </a:t>
            </a:r>
            <a:br>
              <a:rPr lang="de-DE" sz="1400" dirty="0" smtClean="0"/>
            </a:br>
            <a:r>
              <a:rPr lang="de-DE" sz="1400" dirty="0" smtClean="0"/>
              <a:t>bei uns bekommen Sie alles aus einer Hand.</a:t>
            </a:r>
          </a:p>
          <a:p>
            <a:endParaRPr lang="de-DE" sz="1100" dirty="0" smtClean="0"/>
          </a:p>
          <a:p>
            <a:r>
              <a:rPr lang="de-DE" sz="1400" dirty="0" smtClean="0"/>
              <a:t>Unser umfassendes Produktionsprogramm reicht von der </a:t>
            </a:r>
            <a:r>
              <a:rPr lang="de-DE" sz="1400" b="1" dirty="0" smtClean="0"/>
              <a:t>Lohnfertigung einzelner Teile</a:t>
            </a:r>
            <a:r>
              <a:rPr lang="de-DE" sz="1400" dirty="0" smtClean="0"/>
              <a:t> über die Herstellung von </a:t>
            </a:r>
            <a:r>
              <a:rPr lang="de-DE" sz="1400" b="1" dirty="0" smtClean="0"/>
              <a:t>Sonder- und Serienteilen</a:t>
            </a:r>
            <a:r>
              <a:rPr lang="de-DE" sz="1400" dirty="0" smtClean="0"/>
              <a:t> bis hin zu kompletten </a:t>
            </a:r>
            <a:r>
              <a:rPr lang="de-DE" sz="1400" b="1" dirty="0" smtClean="0"/>
              <a:t>mechanischen Baugruppen</a:t>
            </a:r>
            <a:r>
              <a:rPr lang="de-DE" sz="1400" dirty="0" smtClean="0"/>
              <a:t> mit </a:t>
            </a:r>
            <a:r>
              <a:rPr lang="de-DE" sz="1400" b="1" dirty="0" smtClean="0"/>
              <a:t>hohem Komplexitätsgrad</a:t>
            </a:r>
            <a:r>
              <a:rPr lang="de-DE" sz="1400" dirty="0" smtClean="0"/>
              <a:t>.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6732240" y="1772815"/>
            <a:ext cx="2232248" cy="1080120"/>
          </a:xfrm>
          <a:prstGeom prst="rect">
            <a:avLst/>
          </a:prstGeom>
          <a:solidFill>
            <a:srgbClr val="F1800E">
              <a:alpha val="50000"/>
            </a:srgbClr>
          </a:solidFill>
          <a:ln w="25400">
            <a:solidFill>
              <a:srgbClr val="F180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b="1" dirty="0" smtClean="0">
                <a:solidFill>
                  <a:srgbClr val="F1800E"/>
                </a:solidFill>
              </a:rPr>
              <a:t>Auf einen Blick:</a:t>
            </a:r>
          </a:p>
          <a:p>
            <a:r>
              <a:rPr lang="de-DE" sz="1400" b="1" dirty="0" smtClean="0"/>
              <a:t>Gründung:</a:t>
            </a:r>
            <a:r>
              <a:rPr lang="de-DE" sz="1400" dirty="0" smtClean="0"/>
              <a:t> 1996</a:t>
            </a:r>
          </a:p>
          <a:p>
            <a:r>
              <a:rPr lang="de-DE" sz="1400" b="1" dirty="0" smtClean="0"/>
              <a:t>Mitarbeiter:</a:t>
            </a:r>
            <a:r>
              <a:rPr lang="de-DE" sz="1400" dirty="0" smtClean="0"/>
              <a:t> 20</a:t>
            </a:r>
          </a:p>
          <a:p>
            <a:r>
              <a:rPr lang="de-DE" sz="1400" b="1" dirty="0" smtClean="0"/>
              <a:t>Fertigungsfläche:</a:t>
            </a:r>
            <a:r>
              <a:rPr lang="de-DE" sz="1400" dirty="0" smtClean="0"/>
              <a:t> 1.200 qm</a:t>
            </a:r>
            <a:endParaRPr lang="de-DE" sz="1400" dirty="0"/>
          </a:p>
        </p:txBody>
      </p:sp>
      <p:sp>
        <p:nvSpPr>
          <p:cNvPr id="8" name="Rechteck 7"/>
          <p:cNvSpPr/>
          <p:nvPr/>
        </p:nvSpPr>
        <p:spPr>
          <a:xfrm>
            <a:off x="6732240" y="3147066"/>
            <a:ext cx="2232248" cy="2226150"/>
          </a:xfrm>
          <a:prstGeom prst="rect">
            <a:avLst/>
          </a:prstGeom>
          <a:solidFill>
            <a:srgbClr val="F1800E">
              <a:alpha val="50000"/>
            </a:srgbClr>
          </a:solidFill>
          <a:ln w="25400">
            <a:solidFill>
              <a:srgbClr val="F180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t"/>
          <a:lstStyle/>
          <a:p>
            <a:r>
              <a:rPr lang="de-DE" b="1" dirty="0" smtClean="0">
                <a:solidFill>
                  <a:srgbClr val="F1800E"/>
                </a:solidFill>
              </a:rPr>
              <a:t>Unsere Leistungen: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1400" b="1" dirty="0" smtClean="0"/>
              <a:t>Weich- und </a:t>
            </a:r>
            <a:br>
              <a:rPr lang="de-DE" sz="1400" b="1" dirty="0" smtClean="0"/>
            </a:br>
            <a:r>
              <a:rPr lang="de-DE" sz="1400" b="1" dirty="0" smtClean="0"/>
              <a:t>Hartlöten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1400" b="1" dirty="0" smtClean="0"/>
              <a:t>CNC-Fräsen und </a:t>
            </a:r>
            <a:br>
              <a:rPr lang="de-DE" sz="1400" b="1" dirty="0" smtClean="0"/>
            </a:br>
            <a:r>
              <a:rPr lang="de-DE" sz="1400" b="1" dirty="0" smtClean="0"/>
              <a:t>CNC-Bohren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1400" b="1" dirty="0" smtClean="0"/>
              <a:t>Spulen- und </a:t>
            </a:r>
            <a:br>
              <a:rPr lang="de-DE" sz="1400" b="1" dirty="0" smtClean="0"/>
            </a:br>
            <a:r>
              <a:rPr lang="de-DE" sz="1400" b="1" dirty="0" err="1" smtClean="0"/>
              <a:t>Induktorenfertigung</a:t>
            </a:r>
            <a:endParaRPr lang="de-DE" sz="14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DE" sz="1400" b="1" dirty="0" smtClean="0"/>
              <a:t>Baugruppenmontage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1400" b="1" dirty="0" smtClean="0"/>
              <a:t>Komponentenfertigung</a:t>
            </a:r>
          </a:p>
          <a:p>
            <a:endParaRPr lang="de-DE" sz="1400" dirty="0"/>
          </a:p>
        </p:txBody>
      </p:sp>
      <p:pic>
        <p:nvPicPr>
          <p:cNvPr id="4099" name="Picture 3" descr="D:\Jobs\MF Schirmbrand\Bilder\Belegschaft-Gruppe\02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1" b="14850"/>
          <a:stretch/>
        </p:blipFill>
        <p:spPr bwMode="auto">
          <a:xfrm>
            <a:off x="1002080" y="2060848"/>
            <a:ext cx="4650460" cy="2404472"/>
          </a:xfrm>
          <a:prstGeom prst="rect">
            <a:avLst/>
          </a:prstGeom>
          <a:noFill/>
          <a:ln w="12700">
            <a:solidFill>
              <a:srgbClr val="F1800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9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899592" y="744384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1A3278"/>
                </a:solidFill>
              </a:rPr>
              <a:t>WEICH- UND HARTLÖTEN</a:t>
            </a:r>
            <a:endParaRPr lang="de-DE" dirty="0">
              <a:solidFill>
                <a:srgbClr val="1A3278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899592" y="1628800"/>
            <a:ext cx="6809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rgbClr val="F1800E"/>
                </a:solidFill>
              </a:rPr>
              <a:t>EISKALTE PRÄZISION </a:t>
            </a:r>
            <a:endParaRPr lang="de-DE" sz="1400" b="1" dirty="0" smtClean="0"/>
          </a:p>
          <a:p>
            <a:r>
              <a:rPr lang="de-DE" sz="1400" b="1" dirty="0" smtClean="0"/>
              <a:t/>
            </a:r>
            <a:br>
              <a:rPr lang="de-DE" sz="1400" b="1" dirty="0" smtClean="0"/>
            </a:br>
            <a:endParaRPr lang="de-DE" sz="1400" dirty="0" smtClean="0"/>
          </a:p>
          <a:p>
            <a:endParaRPr lang="de-DE" sz="1400" dirty="0"/>
          </a:p>
          <a:p>
            <a:endParaRPr lang="de-DE" sz="1400" dirty="0" smtClean="0"/>
          </a:p>
          <a:p>
            <a:endParaRPr lang="de-DE" sz="1400" dirty="0"/>
          </a:p>
          <a:p>
            <a:endParaRPr lang="de-DE" sz="1400" dirty="0" smtClean="0"/>
          </a:p>
          <a:p>
            <a:endParaRPr lang="de-DE" sz="1400" dirty="0"/>
          </a:p>
          <a:p>
            <a:endParaRPr lang="de-DE" sz="1400" dirty="0" smtClean="0"/>
          </a:p>
          <a:p>
            <a:endParaRPr lang="de-DE" sz="1400" dirty="0"/>
          </a:p>
          <a:p>
            <a:endParaRPr lang="de-DE" sz="1400" dirty="0" smtClean="0"/>
          </a:p>
          <a:p>
            <a:endParaRPr lang="de-DE" sz="1400" dirty="0"/>
          </a:p>
          <a:p>
            <a:endParaRPr lang="de-DE" sz="1400" dirty="0" smtClean="0"/>
          </a:p>
          <a:p>
            <a:endParaRPr lang="de-DE" sz="1400" dirty="0" smtClean="0"/>
          </a:p>
          <a:p>
            <a:endParaRPr lang="de-DE" sz="1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6" t="5109" r="28177" b="27743"/>
          <a:stretch/>
        </p:blipFill>
        <p:spPr bwMode="auto">
          <a:xfrm flipH="1">
            <a:off x="989464" y="2287656"/>
            <a:ext cx="2286392" cy="2239888"/>
          </a:xfrm>
          <a:prstGeom prst="rect">
            <a:avLst/>
          </a:prstGeom>
          <a:noFill/>
          <a:ln w="12700">
            <a:solidFill>
              <a:srgbClr val="F1800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2" t="26599" b="6190"/>
          <a:stretch/>
        </p:blipFill>
        <p:spPr bwMode="auto">
          <a:xfrm>
            <a:off x="6583030" y="2287656"/>
            <a:ext cx="2252653" cy="2239888"/>
          </a:xfrm>
          <a:prstGeom prst="rect">
            <a:avLst/>
          </a:prstGeom>
          <a:noFill/>
          <a:ln w="12700">
            <a:solidFill>
              <a:srgbClr val="F1800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>
          <a:xfrm>
            <a:off x="3389392" y="2204864"/>
            <a:ext cx="316835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500" dirty="0" smtClean="0"/>
              <a:t>Wir setzen ausschließlich hoch-wertiges Silberlot ein. Unsere Löt-temperaturen reichen von </a:t>
            </a:r>
            <a:r>
              <a:rPr lang="de-DE" sz="1500" b="1" dirty="0" smtClean="0"/>
              <a:t>480 °C </a:t>
            </a:r>
            <a:br>
              <a:rPr lang="de-DE" sz="1500" b="1" dirty="0" smtClean="0"/>
            </a:br>
            <a:r>
              <a:rPr lang="de-DE" sz="1500" b="1" dirty="0" smtClean="0"/>
              <a:t>bis hin zu 700 °C</a:t>
            </a:r>
            <a:r>
              <a:rPr lang="de-DE" sz="1500" dirty="0" smtClean="0"/>
              <a:t>, entsprechend </a:t>
            </a:r>
            <a:br>
              <a:rPr lang="de-DE" sz="1500" dirty="0" smtClean="0"/>
            </a:br>
            <a:r>
              <a:rPr lang="de-DE" sz="1500" dirty="0" smtClean="0"/>
              <a:t>Ihren individuellen Anforderungen.</a:t>
            </a:r>
          </a:p>
          <a:p>
            <a:endParaRPr lang="de-DE" sz="1500" dirty="0" smtClean="0"/>
          </a:p>
          <a:p>
            <a:r>
              <a:rPr lang="de-DE" sz="1500" dirty="0" smtClean="0"/>
              <a:t>Somit garantieren wir auch in diesem Bereich eine </a:t>
            </a:r>
            <a:r>
              <a:rPr lang="de-DE" sz="1500" b="1" dirty="0" smtClean="0"/>
              <a:t>hervorragende Qualität</a:t>
            </a:r>
            <a:r>
              <a:rPr lang="de-DE" sz="1500" dirty="0" smtClean="0"/>
              <a:t>, auf die Sie beständig bauen können</a:t>
            </a:r>
            <a:r>
              <a:rPr lang="de-DE" sz="1600" dirty="0" smtClean="0"/>
              <a:t>.</a:t>
            </a:r>
            <a:endParaRPr lang="de-DE" sz="1600" dirty="0" smtClean="0"/>
          </a:p>
        </p:txBody>
      </p:sp>
      <p:sp>
        <p:nvSpPr>
          <p:cNvPr id="3" name="Rechteck 2"/>
          <p:cNvSpPr/>
          <p:nvPr/>
        </p:nvSpPr>
        <p:spPr>
          <a:xfrm>
            <a:off x="3393584" y="498355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b="1" dirty="0" smtClean="0">
                <a:solidFill>
                  <a:srgbClr val="F1800E"/>
                </a:solidFill>
              </a:rPr>
              <a:t>Fünf moderne Lötarbeitsplätze und hochqualifizierte Mitarbeiter </a:t>
            </a:r>
            <a:br>
              <a:rPr lang="de-DE" b="1" dirty="0" smtClean="0">
                <a:solidFill>
                  <a:srgbClr val="F1800E"/>
                </a:solidFill>
              </a:rPr>
            </a:br>
            <a:r>
              <a:rPr lang="de-DE" b="1" dirty="0" smtClean="0">
                <a:solidFill>
                  <a:srgbClr val="F1800E"/>
                </a:solidFill>
              </a:rPr>
              <a:t>für Ihre Produkte</a:t>
            </a:r>
            <a:r>
              <a:rPr lang="de-DE" dirty="0" smtClean="0">
                <a:solidFill>
                  <a:srgbClr val="F1800E"/>
                </a:solidFill>
              </a:rPr>
              <a:t>. </a:t>
            </a:r>
            <a:endParaRPr lang="de-DE" dirty="0">
              <a:solidFill>
                <a:srgbClr val="F180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61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899592" y="744384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1A3278"/>
                </a:solidFill>
              </a:rPr>
              <a:t>CNC-FRÄSEN UND CNC-BOHREN</a:t>
            </a:r>
            <a:endParaRPr lang="de-DE" dirty="0">
              <a:solidFill>
                <a:srgbClr val="1A3278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899592" y="1628800"/>
            <a:ext cx="72008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rgbClr val="F1800E"/>
                </a:solidFill>
              </a:rPr>
              <a:t>MIT MASSARBEIT ÜBERZEUGEN</a:t>
            </a:r>
          </a:p>
          <a:p>
            <a:endParaRPr lang="de-DE" sz="2000" dirty="0" smtClean="0"/>
          </a:p>
          <a:p>
            <a:endParaRPr lang="de-DE" sz="2000" dirty="0"/>
          </a:p>
          <a:p>
            <a:endParaRPr lang="de-DE" sz="2000" dirty="0" smtClean="0"/>
          </a:p>
          <a:p>
            <a:endParaRPr lang="de-DE" sz="2000" dirty="0"/>
          </a:p>
          <a:p>
            <a:endParaRPr lang="de-DE" sz="2000" dirty="0" smtClean="0"/>
          </a:p>
          <a:p>
            <a:endParaRPr lang="de-DE" sz="2000" dirty="0"/>
          </a:p>
          <a:p>
            <a:endParaRPr lang="de-DE" sz="2000" dirty="0"/>
          </a:p>
          <a:p>
            <a:endParaRPr lang="de-DE" sz="1400" dirty="0" smtClean="0"/>
          </a:p>
          <a:p>
            <a:r>
              <a:rPr lang="de-DE" sz="1400" dirty="0" smtClean="0"/>
              <a:t>In vier hochpräzisen und modernen Bearbeitungszentren bearbeiten wir für Sie Werkstücke aus Edelstahl, </a:t>
            </a:r>
            <a:r>
              <a:rPr lang="de-DE" sz="1400" dirty="0" smtClean="0"/>
              <a:t>Kupfer, Messing und Aluminium, </a:t>
            </a:r>
            <a:r>
              <a:rPr lang="de-DE" sz="1400" dirty="0" err="1" smtClean="0"/>
              <a:t>Delrin</a:t>
            </a:r>
            <a:r>
              <a:rPr lang="de-DE" sz="1400" dirty="0" smtClean="0"/>
              <a:t>, Teflon, </a:t>
            </a:r>
            <a:r>
              <a:rPr lang="de-DE" sz="1400" dirty="0" err="1" smtClean="0"/>
              <a:t>Makrolon</a:t>
            </a:r>
            <a:r>
              <a:rPr lang="de-DE" sz="1400" dirty="0" smtClean="0"/>
              <a:t> und Hart-PVC </a:t>
            </a:r>
            <a:r>
              <a:rPr lang="de-DE" sz="1400" dirty="0" smtClean="0"/>
              <a:t>mit den folgenden </a:t>
            </a:r>
            <a:r>
              <a:rPr lang="de-DE" sz="1400" b="1" dirty="0" smtClean="0"/>
              <a:t>maximalen Dimensionen</a:t>
            </a:r>
            <a:r>
              <a:rPr lang="de-DE" sz="1400" dirty="0" smtClean="0"/>
              <a:t>:</a:t>
            </a:r>
          </a:p>
          <a:p>
            <a:endParaRPr lang="de-DE" sz="1400" dirty="0" smtClean="0"/>
          </a:p>
          <a:p>
            <a:r>
              <a:rPr lang="de-DE" sz="1400" dirty="0" smtClean="0"/>
              <a:t>	</a:t>
            </a:r>
            <a:r>
              <a:rPr lang="de-DE" sz="2400" b="1" dirty="0" smtClean="0">
                <a:solidFill>
                  <a:srgbClr val="F1800E"/>
                </a:solidFill>
              </a:rPr>
              <a:t>x = 1.050 mm, y = 510 mm, z = 510 mm</a:t>
            </a:r>
          </a:p>
          <a:p>
            <a:endParaRPr lang="de-DE" sz="1400" dirty="0" smtClean="0"/>
          </a:p>
          <a:p>
            <a:endParaRPr lang="de-DE" sz="1400" dirty="0"/>
          </a:p>
        </p:txBody>
      </p:sp>
      <p:pic>
        <p:nvPicPr>
          <p:cNvPr id="6146" name="Picture 2" descr="D:\Jobs\MF Schirmbrand\Bilder\Werkteile\012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474" y="2133681"/>
            <a:ext cx="2128190" cy="1989151"/>
          </a:xfrm>
          <a:prstGeom prst="rect">
            <a:avLst/>
          </a:prstGeom>
          <a:noFill/>
          <a:ln w="12700">
            <a:solidFill>
              <a:srgbClr val="F1800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Jobs\MF Schirmbrand\Bilder\Werkteile\003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869" y="2133681"/>
            <a:ext cx="1813019" cy="1989754"/>
          </a:xfrm>
          <a:prstGeom prst="rect">
            <a:avLst/>
          </a:prstGeom>
          <a:noFill/>
          <a:ln w="12700">
            <a:solidFill>
              <a:srgbClr val="F1800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Jobs\MF Schirmbrand\Bilder\Werkteile\010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64" y="2132856"/>
            <a:ext cx="2962878" cy="1989754"/>
          </a:xfrm>
          <a:prstGeom prst="rect">
            <a:avLst/>
          </a:prstGeom>
          <a:noFill/>
          <a:ln w="12700">
            <a:solidFill>
              <a:srgbClr val="F1800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40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899592" y="744384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1A3278"/>
                </a:solidFill>
              </a:rPr>
              <a:t>SPULENFERTIGUNG</a:t>
            </a:r>
            <a:endParaRPr lang="de-DE" dirty="0">
              <a:solidFill>
                <a:srgbClr val="1A3278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899592" y="1628800"/>
            <a:ext cx="720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rgbClr val="F1800E"/>
                </a:solidFill>
              </a:rPr>
              <a:t>PERFEKT ABGEWICKELT</a:t>
            </a:r>
          </a:p>
          <a:p>
            <a:endParaRPr lang="de-DE" sz="2000" dirty="0"/>
          </a:p>
          <a:p>
            <a:r>
              <a:rPr lang="de-DE" sz="1600" b="1" dirty="0" smtClean="0"/>
              <a:t>Unser Ziel ist klar formuliert: Die Qualität muss immer stimmen. </a:t>
            </a:r>
            <a:br>
              <a:rPr lang="de-DE" sz="1600" b="1" dirty="0" smtClean="0"/>
            </a:br>
            <a:r>
              <a:rPr lang="de-DE" sz="1600" dirty="0" smtClean="0"/>
              <a:t>Auch in unserer Spulenfertigung können Sie daher stets auf unser Qualitätsversprechen vertrauen.</a:t>
            </a:r>
            <a:endParaRPr lang="de-DE" sz="1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112" y="3386066"/>
            <a:ext cx="4032448" cy="2707230"/>
          </a:xfrm>
          <a:prstGeom prst="rect">
            <a:avLst/>
          </a:prstGeom>
          <a:noFill/>
          <a:ln w="12700">
            <a:solidFill>
              <a:srgbClr val="F1800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>
          <a:xfrm>
            <a:off x="5184576" y="3284983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b="1" dirty="0" smtClean="0">
                <a:solidFill>
                  <a:srgbClr val="F1800E"/>
                </a:solidFill>
              </a:rPr>
              <a:t>Wir realisieren Ihre Anforderungen – </a:t>
            </a:r>
            <a:br>
              <a:rPr lang="de-DE" b="1" dirty="0" smtClean="0">
                <a:solidFill>
                  <a:srgbClr val="F1800E"/>
                </a:solidFill>
              </a:rPr>
            </a:br>
            <a:r>
              <a:rPr lang="de-DE" b="1" dirty="0" smtClean="0">
                <a:solidFill>
                  <a:srgbClr val="F1800E"/>
                </a:solidFill>
              </a:rPr>
              <a:t>in folgendem Rahmen:</a:t>
            </a:r>
            <a:endParaRPr lang="de-DE" dirty="0" smtClean="0">
              <a:solidFill>
                <a:srgbClr val="F1800E"/>
              </a:solidFill>
            </a:endParaRPr>
          </a:p>
          <a:p>
            <a:r>
              <a:rPr lang="de-DE" sz="1600" dirty="0" smtClean="0"/>
              <a:t>Rohmaterial: ausschließlich CU und VA</a:t>
            </a:r>
          </a:p>
          <a:p>
            <a:r>
              <a:rPr lang="de-DE" sz="1600" dirty="0" smtClean="0"/>
              <a:t>Durchmesser: 3 mm bis 400 mm</a:t>
            </a:r>
          </a:p>
          <a:p>
            <a:r>
              <a:rPr lang="de-DE" sz="1600" dirty="0" smtClean="0"/>
              <a:t>Materialstärke: 0,5 mm bis 2 mm</a:t>
            </a:r>
            <a:endParaRPr lang="de-DE" sz="1600" dirty="0"/>
          </a:p>
        </p:txBody>
      </p:sp>
      <p:pic>
        <p:nvPicPr>
          <p:cNvPr id="7171" name="Picture 3" descr="D:\Jobs\MF Schirmbrand\Bilder\Werkteile\018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643" y="1340768"/>
            <a:ext cx="2249845" cy="1654581"/>
          </a:xfrm>
          <a:prstGeom prst="rect">
            <a:avLst/>
          </a:prstGeom>
          <a:noFill/>
          <a:ln w="12700">
            <a:solidFill>
              <a:srgbClr val="F1800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18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899592" y="744384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1A3278"/>
                </a:solidFill>
              </a:rPr>
              <a:t>INDUKTORENFERTIGUNG</a:t>
            </a:r>
            <a:endParaRPr lang="de-DE" dirty="0">
              <a:solidFill>
                <a:srgbClr val="1A3278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899592" y="1628800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rgbClr val="F1800E"/>
                </a:solidFill>
              </a:rPr>
              <a:t>MIT MASSARBEIT ÜBERZEUGEN</a:t>
            </a:r>
            <a:endParaRPr lang="de-DE" sz="2000" dirty="0"/>
          </a:p>
        </p:txBody>
      </p:sp>
      <p:pic>
        <p:nvPicPr>
          <p:cNvPr id="8194" name="Picture 2" descr="D:\Jobs\MF Schirmbrand\Bilder\Werkteile\025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13"/>
          <a:stretch/>
        </p:blipFill>
        <p:spPr bwMode="auto">
          <a:xfrm>
            <a:off x="3091063" y="3861566"/>
            <a:ext cx="1882505" cy="2447754"/>
          </a:xfrm>
          <a:prstGeom prst="rect">
            <a:avLst/>
          </a:prstGeom>
          <a:noFill/>
          <a:ln w="12700">
            <a:solidFill>
              <a:srgbClr val="F1800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Jobs\MF Schirmbrand\Bilder\Werkteile\027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128" y="3861565"/>
            <a:ext cx="1882505" cy="2447754"/>
          </a:xfrm>
          <a:prstGeom prst="rect">
            <a:avLst/>
          </a:prstGeom>
          <a:noFill/>
          <a:ln w="12700">
            <a:solidFill>
              <a:srgbClr val="F1800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:\Jobs\MF Schirmbrand\Bilder\Werkteile\029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128" y="2060848"/>
            <a:ext cx="1872208" cy="1594765"/>
          </a:xfrm>
          <a:prstGeom prst="rect">
            <a:avLst/>
          </a:prstGeom>
          <a:noFill/>
          <a:ln w="12700">
            <a:solidFill>
              <a:srgbClr val="F1800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3091062" y="1988840"/>
            <a:ext cx="548290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/>
              <a:t>Setzen Sie auf unsere Leistungsbreite: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Wir fertigen und reparieren Ihre Induktoren – für jede Anwendung, nach Ihren spezifischen Angaben. Vom Prototyp bis zur Serienfertigung stehen wir Ihnen mit unserem Fachwissen gerne zur Verfügung.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50640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899592" y="744384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1A3278"/>
                </a:solidFill>
              </a:rPr>
              <a:t>BAUGRUPPENMONTAGE</a:t>
            </a:r>
            <a:endParaRPr lang="de-DE" dirty="0">
              <a:solidFill>
                <a:srgbClr val="1A3278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899592" y="1628800"/>
            <a:ext cx="720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rgbClr val="F1800E"/>
                </a:solidFill>
              </a:rPr>
              <a:t>PRÄZISION. ERFAHRUNG. KNOW HOW.</a:t>
            </a:r>
          </a:p>
          <a:p>
            <a:endParaRPr lang="de-DE" sz="2000" dirty="0"/>
          </a:p>
          <a:p>
            <a:r>
              <a:rPr lang="de-DE" sz="1600" dirty="0" smtClean="0"/>
              <a:t>Ganz gleich, welche Art von mechanischen Baugruppen Sie fordern: Von uns erhalten Sie stets Maßarbeit, von Anfang an. </a:t>
            </a:r>
          </a:p>
          <a:p>
            <a:endParaRPr lang="de-DE" sz="1600" dirty="0"/>
          </a:p>
        </p:txBody>
      </p:sp>
      <p:sp>
        <p:nvSpPr>
          <p:cNvPr id="3" name="Rechteck 2"/>
          <p:cNvSpPr/>
          <p:nvPr/>
        </p:nvSpPr>
        <p:spPr>
          <a:xfrm>
            <a:off x="3419872" y="2859385"/>
            <a:ext cx="4572000" cy="270843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600" b="1" dirty="0" smtClean="0">
                <a:solidFill>
                  <a:srgbClr val="F1800E"/>
                </a:solidFill>
              </a:rPr>
              <a:t>Unser umfangreiches Spektrum im Überblick:</a:t>
            </a:r>
            <a:endParaRPr lang="de-DE" sz="1600" dirty="0" smtClean="0">
              <a:solidFill>
                <a:srgbClr val="F1800E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e-DE" sz="1400" dirty="0" smtClean="0"/>
              <a:t>Komplette Montage der Baugruppen - inklusive Prüfung und Dokumentation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1400" dirty="0" smtClean="0"/>
              <a:t>Neu- oder. Weiterentwicklung von Baugruppen - inklusive Dokumentation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1400" dirty="0" smtClean="0"/>
              <a:t>Fertigung von Unterbaugruppen und Komponenten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1400" dirty="0" smtClean="0"/>
              <a:t>Dichtigkeitsprüfung und Druckprüfung bis maximal 20 bar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1400" dirty="0" smtClean="0"/>
              <a:t>Handhabung und Lagerung von ESD-gefährdeten Bauteilen und Baugruppen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1400" dirty="0" smtClean="0"/>
              <a:t>Flexible Anlieferung mit eigenem Fahrzeug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1400" dirty="0" smtClean="0"/>
              <a:t>Flexible Produktionssteuerung (</a:t>
            </a:r>
            <a:r>
              <a:rPr lang="de-DE" sz="1400" dirty="0" err="1" smtClean="0"/>
              <a:t>Kanban</a:t>
            </a:r>
            <a:r>
              <a:rPr lang="de-DE" sz="1400" dirty="0" smtClean="0"/>
              <a:t>)</a:t>
            </a:r>
            <a:endParaRPr lang="de-DE" sz="1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2" t="11127" r="11639" b="7610"/>
          <a:stretch/>
        </p:blipFill>
        <p:spPr bwMode="auto">
          <a:xfrm>
            <a:off x="971600" y="2923808"/>
            <a:ext cx="1978609" cy="1722946"/>
          </a:xfrm>
          <a:prstGeom prst="rect">
            <a:avLst/>
          </a:prstGeom>
          <a:noFill/>
          <a:ln w="12700">
            <a:solidFill>
              <a:srgbClr val="F1800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02"/>
          <a:stretch/>
        </p:blipFill>
        <p:spPr bwMode="auto">
          <a:xfrm>
            <a:off x="971600" y="4815650"/>
            <a:ext cx="1973718" cy="1517759"/>
          </a:xfrm>
          <a:prstGeom prst="rect">
            <a:avLst/>
          </a:prstGeom>
          <a:noFill/>
          <a:ln w="12700">
            <a:solidFill>
              <a:srgbClr val="F1800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367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899592" y="744384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1A3278"/>
                </a:solidFill>
              </a:rPr>
              <a:t>IHR PARTNER – MF SCHIRMBRAND</a:t>
            </a:r>
            <a:endParaRPr lang="de-DE" dirty="0">
              <a:solidFill>
                <a:srgbClr val="1A3278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899592" y="1628800"/>
            <a:ext cx="72008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rgbClr val="F1800E"/>
                </a:solidFill>
              </a:rPr>
              <a:t>KOMPETENZ. ERFAHRUNG. ENGAGEMENT.</a:t>
            </a:r>
          </a:p>
          <a:p>
            <a:endParaRPr lang="de-DE" sz="2000" dirty="0"/>
          </a:p>
          <a:p>
            <a:r>
              <a:rPr lang="de-DE" sz="1600" dirty="0" smtClean="0"/>
              <a:t>Als Spezialist für hochwertige mechanische Teile entwickeln wir passgenaue Lösungen exakt nach den Anforderungen unserer Kunden</a:t>
            </a:r>
          </a:p>
          <a:p>
            <a:endParaRPr lang="de-DE" sz="1600" dirty="0" smtClean="0"/>
          </a:p>
          <a:p>
            <a:r>
              <a:rPr lang="de-DE" sz="1600" dirty="0" smtClean="0"/>
              <a:t>Anspruchsvolle Fertigungstechnik verbinden wir mit höchsten löttechnischen Anforderungen. Die bei uns eingesetzten Materialien reichen von Buntmetallen bis zu Nichteisenmetallen.</a:t>
            </a:r>
          </a:p>
        </p:txBody>
      </p:sp>
      <p:sp>
        <p:nvSpPr>
          <p:cNvPr id="2" name="Rechteck 1"/>
          <p:cNvSpPr/>
          <p:nvPr/>
        </p:nvSpPr>
        <p:spPr>
          <a:xfrm>
            <a:off x="5004048" y="3938860"/>
            <a:ext cx="3816424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 smtClean="0">
                <a:solidFill>
                  <a:srgbClr val="F1800E"/>
                </a:solidFill>
              </a:rPr>
              <a:t>Unsere Leistungen</a:t>
            </a:r>
            <a:endParaRPr lang="de-DE" sz="1600" dirty="0" smtClean="0">
              <a:solidFill>
                <a:srgbClr val="F1800E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de-DE" sz="1200" dirty="0" smtClean="0"/>
              <a:t>Technologieberatung und Know-how-Transfer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DE" sz="1200" dirty="0" smtClean="0"/>
              <a:t>Musterfertigung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DE" sz="1200" dirty="0" smtClean="0"/>
              <a:t>Sonderanfertigungen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DE" sz="1200" dirty="0" smtClean="0"/>
              <a:t>Fertigung von Serienteilen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DE" sz="1200" dirty="0" smtClean="0"/>
              <a:t>Druckprüfung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DE" sz="1200" dirty="0" smtClean="0"/>
              <a:t>Montage, Verpackung &amp; Versand</a:t>
            </a:r>
            <a:br>
              <a:rPr lang="de-DE" sz="1200" dirty="0" smtClean="0"/>
            </a:br>
            <a:endParaRPr lang="de-DE" sz="500" dirty="0" smtClean="0"/>
          </a:p>
          <a:p>
            <a:r>
              <a:rPr lang="de-DE" sz="1600" b="1" dirty="0" smtClean="0">
                <a:solidFill>
                  <a:srgbClr val="F1800E"/>
                </a:solidFill>
              </a:rPr>
              <a:t>Unsere Werkstoffe:</a:t>
            </a:r>
            <a:endParaRPr lang="de-DE" sz="1600" dirty="0" smtClean="0">
              <a:solidFill>
                <a:srgbClr val="F1800E"/>
              </a:solidFill>
            </a:endParaRPr>
          </a:p>
          <a:p>
            <a:r>
              <a:rPr lang="de-DE" sz="1200" dirty="0" smtClean="0"/>
              <a:t>Metalle: Edelstahl, Kupfer, Messing und Aluminium</a:t>
            </a:r>
          </a:p>
          <a:p>
            <a:r>
              <a:rPr lang="de-DE" sz="1200" dirty="0" smtClean="0"/>
              <a:t>Nichteisenmetalle: </a:t>
            </a:r>
            <a:r>
              <a:rPr lang="de-DE" sz="1200" dirty="0" err="1" smtClean="0"/>
              <a:t>Delrin</a:t>
            </a:r>
            <a:r>
              <a:rPr lang="de-DE" sz="1200" dirty="0" smtClean="0"/>
              <a:t>, Teflon, </a:t>
            </a:r>
            <a:r>
              <a:rPr lang="de-DE" sz="1200" dirty="0" err="1" smtClean="0"/>
              <a:t>Makrolon</a:t>
            </a:r>
            <a:r>
              <a:rPr lang="de-DE" sz="1200" dirty="0" smtClean="0"/>
              <a:t> und Hart-PVC</a:t>
            </a:r>
            <a:endParaRPr lang="de-DE" sz="1200" dirty="0" smtClean="0"/>
          </a:p>
        </p:txBody>
      </p:sp>
      <p:pic>
        <p:nvPicPr>
          <p:cNvPr id="6" name="Picture 2" descr="D:\Jobs\MF Schirmbrand\Bilder\Belegschaft-Gruppe\01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9" r="4460" b="12670"/>
          <a:stretch/>
        </p:blipFill>
        <p:spPr bwMode="auto">
          <a:xfrm>
            <a:off x="998124" y="4008760"/>
            <a:ext cx="3821684" cy="1940520"/>
          </a:xfrm>
          <a:prstGeom prst="rect">
            <a:avLst/>
          </a:prstGeom>
          <a:noFill/>
          <a:ln w="12700">
            <a:solidFill>
              <a:srgbClr val="F1800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63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899592" y="744384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1A3278"/>
                </a:solidFill>
              </a:rPr>
              <a:t>VIELEN DANK FÜR IHRE AUFMERKSAMKEIT</a:t>
            </a:r>
            <a:endParaRPr lang="de-DE" dirty="0">
              <a:solidFill>
                <a:srgbClr val="1A3278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899592" y="1628800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rgbClr val="F1800E"/>
                </a:solidFill>
              </a:rPr>
              <a:t>WIR FREUEN UNS AUF IHREN KONTAKT.</a:t>
            </a:r>
          </a:p>
          <a:p>
            <a:endParaRPr lang="de-DE" sz="2000" b="1" dirty="0">
              <a:solidFill>
                <a:srgbClr val="F1800E"/>
              </a:solidFill>
            </a:endParaRPr>
          </a:p>
          <a:p>
            <a:endParaRPr lang="de-DE" sz="1600" dirty="0" smtClean="0"/>
          </a:p>
        </p:txBody>
      </p:sp>
      <p:sp>
        <p:nvSpPr>
          <p:cNvPr id="6" name="Rechteck 5"/>
          <p:cNvSpPr/>
          <p:nvPr/>
        </p:nvSpPr>
        <p:spPr>
          <a:xfrm>
            <a:off x="3851920" y="2837537"/>
            <a:ext cx="32941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500" b="1" dirty="0" smtClean="0"/>
              <a:t>MF Schirmbrand GmbH &amp; Co. KG</a:t>
            </a:r>
            <a:r>
              <a:rPr lang="de-DE" sz="1500" dirty="0" smtClean="0"/>
              <a:t/>
            </a:r>
            <a:br>
              <a:rPr lang="de-DE" sz="1500" dirty="0" smtClean="0"/>
            </a:br>
            <a:r>
              <a:rPr lang="de-DE" sz="1500" dirty="0" err="1" smtClean="0"/>
              <a:t>Lützelbergstr</a:t>
            </a:r>
            <a:r>
              <a:rPr lang="de-DE" sz="1500" dirty="0" smtClean="0"/>
              <a:t>. 13</a:t>
            </a:r>
            <a:br>
              <a:rPr lang="de-DE" sz="1500" dirty="0" smtClean="0"/>
            </a:br>
            <a:r>
              <a:rPr lang="de-DE" sz="1500" dirty="0" smtClean="0"/>
              <a:t>79369 </a:t>
            </a:r>
            <a:r>
              <a:rPr lang="de-DE" sz="1500" dirty="0" err="1" smtClean="0"/>
              <a:t>Wyhl</a:t>
            </a:r>
            <a:r>
              <a:rPr lang="de-DE" sz="1500" dirty="0" smtClean="0"/>
              <a:t> </a:t>
            </a:r>
            <a:r>
              <a:rPr lang="de-DE" sz="1500" dirty="0" err="1" smtClean="0"/>
              <a:t>a.K</a:t>
            </a:r>
            <a:r>
              <a:rPr lang="de-DE" sz="1500" dirty="0" smtClean="0"/>
              <a:t>.</a:t>
            </a:r>
          </a:p>
          <a:p>
            <a:r>
              <a:rPr lang="de-DE" sz="1500" dirty="0" smtClean="0"/>
              <a:t/>
            </a:r>
            <a:br>
              <a:rPr lang="de-DE" sz="1500" dirty="0" smtClean="0"/>
            </a:br>
            <a:r>
              <a:rPr lang="de-DE" sz="1500" b="1" dirty="0" smtClean="0"/>
              <a:t>Telefon:</a:t>
            </a:r>
            <a:r>
              <a:rPr lang="de-DE" sz="1500" dirty="0" smtClean="0"/>
              <a:t> 0 76 42/920 239-0</a:t>
            </a:r>
            <a:br>
              <a:rPr lang="de-DE" sz="1500" dirty="0" smtClean="0"/>
            </a:br>
            <a:r>
              <a:rPr lang="de-DE" sz="1500" b="1" dirty="0" smtClean="0"/>
              <a:t>Telefax:</a:t>
            </a:r>
            <a:r>
              <a:rPr lang="de-DE" sz="1500" dirty="0" smtClean="0"/>
              <a:t> 0 76 42/920 239-10</a:t>
            </a:r>
          </a:p>
          <a:p>
            <a:r>
              <a:rPr lang="de-DE" sz="1500" dirty="0" smtClean="0"/>
              <a:t>www.mf-schirmbrand.de</a:t>
            </a:r>
            <a:br>
              <a:rPr lang="de-DE" sz="1500" dirty="0" smtClean="0"/>
            </a:br>
            <a:r>
              <a:rPr lang="de-DE" sz="1500" dirty="0" smtClean="0">
                <a:hlinkClick r:id="rId2"/>
              </a:rPr>
              <a:t>info@mf-schirmbrand.de</a:t>
            </a:r>
            <a:endParaRPr lang="de-DE" sz="1500" dirty="0"/>
          </a:p>
        </p:txBody>
      </p:sp>
      <p:pic>
        <p:nvPicPr>
          <p:cNvPr id="10243" name="Picture 3" descr="D:\Jobs\MF Schirmbrand\Bilder\Belegschaft-Gruppe\0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811" y="2925051"/>
            <a:ext cx="1205085" cy="1800000"/>
          </a:xfrm>
          <a:prstGeom prst="rect">
            <a:avLst/>
          </a:prstGeom>
          <a:noFill/>
          <a:ln w="12700">
            <a:solidFill>
              <a:srgbClr val="F1800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D:\Jobs\MF Schirmbrand\Bilder\Belegschaft-Gruppe\0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11979"/>
            <a:ext cx="1205085" cy="1800000"/>
          </a:xfrm>
          <a:prstGeom prst="rect">
            <a:avLst/>
          </a:prstGeom>
          <a:noFill/>
          <a:ln w="12700">
            <a:solidFill>
              <a:srgbClr val="F1800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24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328</Words>
  <Application>Microsoft Office PowerPoint</Application>
  <PresentationFormat>Bildschirmpräsentation (4:3)</PresentationFormat>
  <Paragraphs>103</Paragraphs>
  <Slides>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3</vt:i4>
      </vt:variant>
      <vt:variant>
        <vt:lpstr>Folientitel</vt:lpstr>
      </vt:variant>
      <vt:variant>
        <vt:i4>9</vt:i4>
      </vt:variant>
    </vt:vector>
  </HeadingPairs>
  <TitlesOfParts>
    <vt:vector size="12" baseType="lpstr">
      <vt:lpstr>Larissa</vt:lpstr>
      <vt:lpstr>1_Larissa</vt:lpstr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Marcel</dc:creator>
  <cp:lastModifiedBy>Marcel</cp:lastModifiedBy>
  <cp:revision>20</cp:revision>
  <dcterms:created xsi:type="dcterms:W3CDTF">2012-05-10T05:48:59Z</dcterms:created>
  <dcterms:modified xsi:type="dcterms:W3CDTF">2012-05-10T09:04:07Z</dcterms:modified>
</cp:coreProperties>
</file>